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«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жылында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 жалпы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мектептерінде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ұйымдастырудың ерекшеліктері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988840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2025–2026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оқу жылына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 әдістемелік нұсқау хатта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 қамтылған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бағдарламаларының мазмұнын сапалы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жетістіктерін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және академиялық адалдықты ұстану;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бастауыш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 сабақтастық;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 тәрбие бағдарламасы негізінде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 жұмысын жүзеге асыру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 қолдау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 үздіксіз дамуы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 жинақты мектептердің әлеуетін көтеру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педагогтердің ғылыми мақала жазуына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 жүргізуіне әдістемелік қолдау көрсету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C00000"/>
                </a:solidFill>
              </a:rPr>
              <a:t>Назар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аударыңыз</a:t>
            </a:r>
            <a:r>
              <a:rPr lang="ru-RU" sz="2000" b="1" dirty="0" err="1" smtClean="0">
                <a:solidFill>
                  <a:srgbClr val="C00000"/>
                </a:solidFill>
              </a:rPr>
              <a:t>!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 мамандықтарының жылы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 алдында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 маңызды міндеттердің бірі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алушыларға мамандықты саналы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таңдауға негіз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 нарығындағы сұранысқа ие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мамандықтарды таныстыру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таңдауға қолдау көрсету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 мамандықтарының маңыздылығын түсіндіруге бағытталған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 бағдар беруді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 ету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«Орталық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Азия –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саммитінде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сөйлеген сөзінде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бірлескен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зертханалар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инженерлер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академияларын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дамыту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мақсатында </a:t>
            </a:r>
            <a:r>
              <a:rPr lang="ru-RU" b="1" dirty="0" smtClean="0">
                <a:solidFill>
                  <a:srgbClr val="FF0000"/>
                </a:solidFill>
              </a:rPr>
              <a:t>2026 </a:t>
            </a:r>
            <a:r>
              <a:rPr lang="ru-RU" b="1" dirty="0" err="1" smtClean="0">
                <a:solidFill>
                  <a:srgbClr val="FF0000"/>
                </a:solidFill>
              </a:rPr>
              <a:t>жылды</a:t>
            </a:r>
            <a:r>
              <a:rPr lang="ru-RU" b="1" dirty="0" smtClean="0">
                <a:solidFill>
                  <a:srgbClr val="FF0000"/>
                </a:solidFill>
              </a:rPr>
              <a:t> – </a:t>
            </a:r>
            <a:r>
              <a:rPr lang="ru-RU" b="1" dirty="0" err="1" smtClean="0">
                <a:solidFill>
                  <a:srgbClr val="FF0000"/>
                </a:solidFill>
              </a:rPr>
              <a:t>Білім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және ғылыми зерттеулер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жылы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деп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жариялауды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ұсынған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болатын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Биылғы оқу жылында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 жобалық ойлауын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қалыптастыруға, ғылыми-танымдық іс-әрекетке белсенді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қатыстыруға ерекше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 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 функционалдық сауаттылығын, цифрлық құзыреттіліктерін дамыту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үлгерімі төмен 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алушыларға академиялық қолдау көрсету бойынша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 жалғасын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 ОҚУ-ТӘРБИЕ ПРОЦЕСІН ҰЙЫМДАСТЫРУ БОЙЫНША НОРМАТИВТІК ҚҰҚЫҚТЫҚ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2025-2026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оқу жылында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беру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ұйымдары 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беру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процесін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іске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асыру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кезінде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Қазақстан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Республикасының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Білім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туралы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Заңын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«Педагог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мәртебесі туралы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»,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Қазақстан Республикасындағы Баланың құқықтары туралы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»,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«Қазақстан Республикасында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мүгедектігі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бар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адамдарды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әлеуметтік қорғау туралы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және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т.б.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заңдарды және басқа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заңнама актілерін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басшылыққа алуы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және оқыту процесін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келесі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нормативтік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құжаттар негізінде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жүзеге асыруы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тиіс</a:t>
            </a:r>
            <a:r>
              <a:rPr lang="ru-RU" dirty="0" smtClean="0"/>
              <a:t>:</a:t>
            </a:r>
            <a:endParaRPr lang="ru-RU" dirty="0" smtClean="0"/>
          </a:p>
          <a:p>
            <a:pPr algn="just"/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3645024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 тәрбие бағдарламасын бекіту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ҚР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Оқу-ағарту министрінің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мамырдағы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№123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763284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«Орта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беру </a:t>
            </a:r>
            <a:r>
              <a:rPr lang="ru-RU" dirty="0" err="1" smtClean="0">
                <a:solidFill>
                  <a:srgbClr val="FF0000"/>
                </a:solidFill>
              </a:rPr>
              <a:t>ұйымдары үшін міндетті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мектеп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формасына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қойылатын талаптарды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бекіту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err="1" smtClean="0">
                <a:solidFill>
                  <a:srgbClr val="FF000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және ғылым министрінің </a:t>
            </a:r>
            <a:r>
              <a:rPr lang="ru-RU" dirty="0" smtClean="0">
                <a:solidFill>
                  <a:srgbClr val="FF0000"/>
                </a:solidFill>
              </a:rPr>
              <a:t>2016 </a:t>
            </a:r>
            <a:r>
              <a:rPr lang="ru-RU" dirty="0" err="1" smtClean="0">
                <a:solidFill>
                  <a:srgbClr val="FF0000"/>
                </a:solidFill>
              </a:rPr>
              <a:t>жылғы </a:t>
            </a:r>
            <a:r>
              <a:rPr lang="ru-RU" dirty="0" smtClean="0">
                <a:solidFill>
                  <a:srgbClr val="FF0000"/>
                </a:solidFill>
              </a:rPr>
              <a:t>14 </a:t>
            </a:r>
            <a:r>
              <a:rPr lang="ru-RU" dirty="0" err="1" smtClean="0">
                <a:solidFill>
                  <a:srgbClr val="FF0000"/>
                </a:solidFill>
              </a:rPr>
              <a:t>қаңтардағы </a:t>
            </a:r>
            <a:r>
              <a:rPr lang="ru-RU" dirty="0" smtClean="0">
                <a:solidFill>
                  <a:srgbClr val="FF0000"/>
                </a:solidFill>
              </a:rPr>
              <a:t>№26 </a:t>
            </a:r>
            <a:r>
              <a:rPr lang="ru-RU" dirty="0" err="1" smtClean="0">
                <a:solidFill>
                  <a:srgbClr val="FF0000"/>
                </a:solidFill>
              </a:rPr>
              <a:t>бұйрығы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«Орта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беру </a:t>
            </a:r>
            <a:r>
              <a:rPr lang="ru-RU" dirty="0" err="1" smtClean="0">
                <a:solidFill>
                  <a:srgbClr val="FF0000"/>
                </a:solidFill>
              </a:rPr>
              <a:t>ұйымдарында сынып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жетекшілігі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ережені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бекіту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err="1" smtClean="0">
                <a:solidFill>
                  <a:srgbClr val="FF000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және ғылым министрінің </a:t>
            </a:r>
            <a:r>
              <a:rPr lang="ru-RU" dirty="0" smtClean="0">
                <a:solidFill>
                  <a:srgbClr val="FF0000"/>
                </a:solidFill>
              </a:rPr>
              <a:t>2016 </a:t>
            </a:r>
            <a:r>
              <a:rPr lang="ru-RU" dirty="0" err="1" smtClean="0">
                <a:solidFill>
                  <a:srgbClr val="FF0000"/>
                </a:solidFill>
              </a:rPr>
              <a:t>жылғы </a:t>
            </a:r>
            <a:r>
              <a:rPr lang="ru-RU" dirty="0" smtClean="0">
                <a:solidFill>
                  <a:srgbClr val="FF0000"/>
                </a:solidFill>
              </a:rPr>
              <a:t>12 </a:t>
            </a:r>
            <a:r>
              <a:rPr lang="ru-RU" dirty="0" err="1" smtClean="0">
                <a:solidFill>
                  <a:srgbClr val="FF0000"/>
                </a:solidFill>
              </a:rPr>
              <a:t>қаңтардағы </a:t>
            </a:r>
            <a:r>
              <a:rPr lang="ru-RU" dirty="0" smtClean="0">
                <a:solidFill>
                  <a:srgbClr val="FF0000"/>
                </a:solidFill>
              </a:rPr>
              <a:t>№18 </a:t>
            </a:r>
            <a:r>
              <a:rPr lang="ru-RU" dirty="0" err="1" smtClean="0">
                <a:solidFill>
                  <a:srgbClr val="FF0000"/>
                </a:solidFill>
              </a:rPr>
              <a:t>бұйрығы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«Қазақстан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беру </a:t>
            </a:r>
            <a:r>
              <a:rPr lang="ru-RU" dirty="0" err="1" smtClean="0">
                <a:solidFill>
                  <a:srgbClr val="FF0000"/>
                </a:solidFill>
              </a:rPr>
              <a:t>саласындағы қызметті жүзеге асыратын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террористік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тұрғыдан осал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объектілерінің терроризмге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қарсы қорғалуын ұйымдастыру жөніндегі нұсқаулықты бекіту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err="1" smtClean="0">
                <a:solidFill>
                  <a:srgbClr val="FF000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және ғылым министрінің </a:t>
            </a:r>
            <a:r>
              <a:rPr lang="ru-RU" dirty="0" smtClean="0">
                <a:solidFill>
                  <a:srgbClr val="FF0000"/>
                </a:solidFill>
              </a:rPr>
              <a:t>2022 </a:t>
            </a:r>
            <a:r>
              <a:rPr lang="ru-RU" dirty="0" err="1" smtClean="0">
                <a:solidFill>
                  <a:srgbClr val="FF0000"/>
                </a:solidFill>
              </a:rPr>
              <a:t>жылғы </a:t>
            </a:r>
            <a:r>
              <a:rPr lang="ru-RU" dirty="0" smtClean="0">
                <a:solidFill>
                  <a:srgbClr val="FF0000"/>
                </a:solidFill>
              </a:rPr>
              <a:t>30 </a:t>
            </a:r>
            <a:r>
              <a:rPr lang="ru-RU" dirty="0" err="1" smtClean="0">
                <a:solidFill>
                  <a:srgbClr val="FF0000"/>
                </a:solidFill>
              </a:rPr>
              <a:t>наурыздағы </a:t>
            </a:r>
            <a:r>
              <a:rPr lang="ru-RU" dirty="0" smtClean="0">
                <a:solidFill>
                  <a:srgbClr val="FF0000"/>
                </a:solidFill>
              </a:rPr>
              <a:t>№ 117 </a:t>
            </a:r>
            <a:r>
              <a:rPr lang="ru-RU" dirty="0" err="1" smtClean="0">
                <a:solidFill>
                  <a:srgbClr val="FF0000"/>
                </a:solidFill>
              </a:rPr>
              <a:t>бұйрығы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err="1" smtClean="0">
                <a:solidFill>
                  <a:srgbClr val="FF0000"/>
                </a:solidFill>
              </a:rPr>
              <a:t>Балаларды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зорлық-зомбылықтан қорғау, суицидтің алдын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алу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және олардың құқықтары </a:t>
            </a:r>
            <a:r>
              <a:rPr lang="ru-RU" dirty="0" smtClean="0">
                <a:solidFill>
                  <a:srgbClr val="FF0000"/>
                </a:solidFill>
              </a:rPr>
              <a:t>мен </a:t>
            </a:r>
            <a:r>
              <a:rPr lang="ru-RU" dirty="0" err="1" smtClean="0">
                <a:solidFill>
                  <a:srgbClr val="FF0000"/>
                </a:solidFill>
              </a:rPr>
              <a:t>саламаттығын қамтамасыз ету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жөніндегі </a:t>
            </a:r>
            <a:r>
              <a:rPr lang="ru-RU" dirty="0" smtClean="0">
                <a:solidFill>
                  <a:srgbClr val="FF0000"/>
                </a:solidFill>
              </a:rPr>
              <a:t>2023 – 2025 </a:t>
            </a:r>
            <a:r>
              <a:rPr lang="ru-RU" dirty="0" err="1" smtClean="0">
                <a:solidFill>
                  <a:srgbClr val="FF0000"/>
                </a:solidFill>
              </a:rPr>
              <a:t>жылдарға арналған кешенді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жоспарды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бекіту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err="1" smtClean="0">
                <a:solidFill>
                  <a:srgbClr val="FF000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Үкіметінің </a:t>
            </a:r>
            <a:r>
              <a:rPr lang="ru-RU" dirty="0" smtClean="0">
                <a:solidFill>
                  <a:srgbClr val="FF0000"/>
                </a:solidFill>
              </a:rPr>
              <a:t>2023 </a:t>
            </a:r>
            <a:r>
              <a:rPr lang="ru-RU" dirty="0" err="1" smtClean="0">
                <a:solidFill>
                  <a:srgbClr val="FF0000"/>
                </a:solidFill>
              </a:rPr>
              <a:t>жылғы </a:t>
            </a:r>
            <a:r>
              <a:rPr lang="ru-RU" dirty="0" smtClean="0">
                <a:solidFill>
                  <a:srgbClr val="FF0000"/>
                </a:solidFill>
              </a:rPr>
              <a:t>31 </a:t>
            </a:r>
            <a:r>
              <a:rPr lang="ru-RU" dirty="0" err="1" smtClean="0">
                <a:solidFill>
                  <a:srgbClr val="FF0000"/>
                </a:solidFill>
              </a:rPr>
              <a:t>тамыздағы </a:t>
            </a:r>
            <a:r>
              <a:rPr lang="ru-RU" dirty="0" smtClean="0">
                <a:solidFill>
                  <a:srgbClr val="FF0000"/>
                </a:solidFill>
              </a:rPr>
              <a:t>№ 748 </a:t>
            </a:r>
            <a:r>
              <a:rPr lang="ru-RU" dirty="0" err="1" smtClean="0">
                <a:solidFill>
                  <a:srgbClr val="FF0000"/>
                </a:solidFill>
              </a:rPr>
              <a:t>қаулысы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         «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беру </a:t>
            </a:r>
            <a:r>
              <a:rPr lang="ru-RU" dirty="0" err="1" smtClean="0">
                <a:solidFill>
                  <a:srgbClr val="FF0000"/>
                </a:solidFill>
              </a:rPr>
              <a:t>ұйымдарына және олардың аумақтарына әкелуге тыйым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салынған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оларда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пайдаланылуы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шектелген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нәрселер </a:t>
            </a:r>
            <a:r>
              <a:rPr lang="ru-RU" dirty="0" smtClean="0">
                <a:solidFill>
                  <a:srgbClr val="FF0000"/>
                </a:solidFill>
              </a:rPr>
              <a:t>мен </a:t>
            </a:r>
            <a:r>
              <a:rPr lang="ru-RU" dirty="0" err="1" smtClean="0">
                <a:solidFill>
                  <a:srgbClr val="FF0000"/>
                </a:solidFill>
              </a:rPr>
              <a:t>заттардың тізбесін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бекіту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туралы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err="1" smtClean="0">
                <a:solidFill>
                  <a:srgbClr val="FF000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және ғылым министрінің </a:t>
            </a:r>
            <a:r>
              <a:rPr lang="ru-RU" dirty="0" smtClean="0">
                <a:solidFill>
                  <a:srgbClr val="FF0000"/>
                </a:solidFill>
              </a:rPr>
              <a:t>2021 </a:t>
            </a:r>
            <a:r>
              <a:rPr lang="ru-RU" dirty="0" err="1" smtClean="0">
                <a:solidFill>
                  <a:srgbClr val="FF0000"/>
                </a:solidFill>
              </a:rPr>
              <a:t>жылғы </a:t>
            </a:r>
            <a:r>
              <a:rPr lang="ru-RU" dirty="0" smtClean="0">
                <a:solidFill>
                  <a:srgbClr val="FF0000"/>
                </a:solidFill>
              </a:rPr>
              <a:t>25 </a:t>
            </a:r>
            <a:r>
              <a:rPr lang="ru-RU" dirty="0" err="1" smtClean="0">
                <a:solidFill>
                  <a:srgbClr val="FF0000"/>
                </a:solidFill>
              </a:rPr>
              <a:t>мамырдағы </a:t>
            </a:r>
            <a:r>
              <a:rPr lang="ru-RU" dirty="0" smtClean="0">
                <a:solidFill>
                  <a:srgbClr val="FF0000"/>
                </a:solidFill>
              </a:rPr>
              <a:t>№ 235 </a:t>
            </a:r>
            <a:r>
              <a:rPr lang="ru-RU" dirty="0" err="1" smtClean="0">
                <a:solidFill>
                  <a:srgbClr val="FF0000"/>
                </a:solidFill>
              </a:rPr>
              <a:t>бұйрығы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Орта </a:t>
            </a:r>
            <a:r>
              <a:rPr lang="ru-RU" dirty="0" err="1" smtClean="0">
                <a:solidFill>
                  <a:srgbClr val="0070C0"/>
                </a:solidFill>
              </a:rPr>
              <a:t>білім</a:t>
            </a:r>
            <a:r>
              <a:rPr lang="ru-RU" dirty="0" smtClean="0">
                <a:solidFill>
                  <a:srgbClr val="0070C0"/>
                </a:solidFill>
              </a:rPr>
              <a:t> беру </a:t>
            </a:r>
            <a:r>
              <a:rPr lang="ru-RU" dirty="0" err="1" smtClean="0">
                <a:solidFill>
                  <a:srgbClr val="0070C0"/>
                </a:solidFill>
              </a:rPr>
              <a:t>ұйымдарындағы білім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беру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процесі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Қазақстан Республикасы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Білім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және ғылым министрінің </a:t>
            </a:r>
            <a:r>
              <a:rPr lang="ru-RU" dirty="0" smtClean="0">
                <a:solidFill>
                  <a:srgbClr val="0070C0"/>
                </a:solidFill>
              </a:rPr>
              <a:t>2012 </a:t>
            </a:r>
            <a:r>
              <a:rPr lang="ru-RU" dirty="0" err="1" smtClean="0">
                <a:solidFill>
                  <a:srgbClr val="0070C0"/>
                </a:solidFill>
              </a:rPr>
              <a:t>жылғы </a:t>
            </a:r>
            <a:r>
              <a:rPr lang="ru-RU" dirty="0" smtClean="0">
                <a:solidFill>
                  <a:srgbClr val="0070C0"/>
                </a:solidFill>
              </a:rPr>
              <a:t>8 </a:t>
            </a:r>
            <a:r>
              <a:rPr lang="ru-RU" dirty="0" err="1" smtClean="0">
                <a:solidFill>
                  <a:srgbClr val="0070C0"/>
                </a:solidFill>
              </a:rPr>
              <a:t>қарашадағы </a:t>
            </a:r>
            <a:r>
              <a:rPr lang="ru-RU" dirty="0" smtClean="0">
                <a:solidFill>
                  <a:srgbClr val="0070C0"/>
                </a:solidFill>
              </a:rPr>
              <a:t>№500 </a:t>
            </a:r>
            <a:r>
              <a:rPr lang="ru-RU" dirty="0" err="1" smtClean="0">
                <a:solidFill>
                  <a:srgbClr val="0070C0"/>
                </a:solidFill>
              </a:rPr>
              <a:t>бұйрығымен бекітілген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Үлгілік оқу жоспарларына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сәйкес жүзеге асырылады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72816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ұйымдастырудың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492896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басшысы</a:t>
            </a:r>
            <a:r>
              <a:rPr lang="ru-RU" dirty="0" smtClean="0"/>
              <a:t> </a:t>
            </a:r>
            <a:r>
              <a:rPr lang="ru-RU" dirty="0" err="1" smtClean="0"/>
              <a:t>Ұлттық құрылтайдың төртінші отырысында</a:t>
            </a:r>
            <a:r>
              <a:rPr lang="ru-RU" dirty="0" smtClean="0"/>
              <a:t> </a:t>
            </a:r>
            <a:r>
              <a:rPr lang="ru-RU" dirty="0" err="1" smtClean="0"/>
              <a:t>«Біртұтас тәрбие» бағдарламасының атауын</a:t>
            </a:r>
            <a:r>
              <a:rPr lang="ru-RU" dirty="0" smtClean="0"/>
              <a:t> «</a:t>
            </a:r>
            <a:r>
              <a:rPr lang="ru-RU" dirty="0" err="1" smtClean="0"/>
              <a:t>Адал</a:t>
            </a:r>
            <a:r>
              <a:rPr lang="ru-RU" dirty="0" smtClean="0"/>
              <a:t> </a:t>
            </a:r>
            <a:r>
              <a:rPr lang="ru-RU" dirty="0" err="1" smtClean="0"/>
              <a:t>азамат</a:t>
            </a:r>
            <a:r>
              <a:rPr lang="ru-RU" dirty="0" smtClean="0"/>
              <a:t>»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өзгерту туралы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қабылдады.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      </a:t>
            </a:r>
            <a:r>
              <a:rPr lang="ru-RU" dirty="0" err="1" smtClean="0"/>
              <a:t>Бағдарлама </a:t>
            </a:r>
            <a:r>
              <a:rPr lang="ru-RU" dirty="0" err="1" smtClean="0"/>
              <a:t>бұған дейін</a:t>
            </a:r>
            <a:r>
              <a:rPr lang="ru-RU" dirty="0" smtClean="0"/>
              <a:t> </a:t>
            </a:r>
            <a:r>
              <a:rPr lang="ru-RU" dirty="0" err="1" smtClean="0"/>
              <a:t>іске</a:t>
            </a:r>
            <a:r>
              <a:rPr lang="ru-RU" dirty="0" smtClean="0"/>
              <a:t> </a:t>
            </a:r>
            <a:r>
              <a:rPr lang="ru-RU" dirty="0" err="1" smtClean="0"/>
              <a:t>асырылған бастаманың толыққанды жалғасы 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Бағдарламаның түпкі мақсаты </a:t>
            </a:r>
            <a:r>
              <a:rPr lang="ru-RU" dirty="0" smtClean="0"/>
              <a:t>«</a:t>
            </a:r>
            <a:r>
              <a:rPr lang="ru-RU" dirty="0" err="1" smtClean="0"/>
              <a:t>Адал</a:t>
            </a:r>
            <a:r>
              <a:rPr lang="ru-RU" dirty="0" smtClean="0"/>
              <a:t> </a:t>
            </a:r>
            <a:r>
              <a:rPr lang="ru-RU" dirty="0" err="1" smtClean="0"/>
              <a:t>азамат</a:t>
            </a:r>
            <a:r>
              <a:rPr lang="ru-RU" dirty="0" smtClean="0"/>
              <a:t>» </a:t>
            </a:r>
            <a:r>
              <a:rPr lang="ru-RU" dirty="0" err="1" smtClean="0"/>
              <a:t>тұжырымдамасының идеалдарына</a:t>
            </a:r>
            <a:r>
              <a:rPr lang="ru-RU" dirty="0" smtClean="0"/>
              <a:t> </a:t>
            </a:r>
            <a:r>
              <a:rPr lang="ru-RU" dirty="0" err="1" smtClean="0"/>
              <a:t>сай</a:t>
            </a:r>
            <a:r>
              <a:rPr lang="ru-RU" dirty="0" smtClean="0"/>
              <a:t>, </a:t>
            </a:r>
            <a:r>
              <a:rPr lang="ru-RU" dirty="0" err="1" smtClean="0"/>
              <a:t>патриоттық рухта</a:t>
            </a:r>
            <a:r>
              <a:rPr lang="ru-RU" dirty="0" smtClean="0"/>
              <a:t> </a:t>
            </a:r>
            <a:r>
              <a:rPr lang="ru-RU" dirty="0" err="1" smtClean="0"/>
              <a:t>тәрбиеленген, білімді</a:t>
            </a:r>
            <a:r>
              <a:rPr lang="ru-RU" dirty="0" smtClean="0"/>
              <a:t> </a:t>
            </a:r>
            <a:r>
              <a:rPr lang="ru-RU" dirty="0" err="1" smtClean="0"/>
              <a:t>әрі жасампаз</a:t>
            </a:r>
            <a:r>
              <a:rPr lang="ru-RU" dirty="0" smtClean="0"/>
              <a:t> </a:t>
            </a:r>
            <a:r>
              <a:rPr lang="ru-RU" dirty="0" err="1" smtClean="0"/>
              <a:t>ұрпақты қалыптастыру.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    </a:t>
            </a:r>
            <a:r>
              <a:rPr lang="ru-RU" dirty="0" err="1" smtClean="0"/>
              <a:t>Жаңа </a:t>
            </a:r>
            <a:r>
              <a:rPr lang="ru-RU" dirty="0" err="1" smtClean="0"/>
              <a:t>оқу жылында</a:t>
            </a:r>
            <a:r>
              <a:rPr lang="ru-RU" dirty="0" smtClean="0"/>
              <a:t> </a:t>
            </a:r>
            <a:r>
              <a:rPr lang="ru-RU" dirty="0" err="1" smtClean="0"/>
              <a:t>тәрбие </a:t>
            </a:r>
            <a:r>
              <a:rPr lang="ru-RU" dirty="0" err="1" smtClean="0"/>
              <a:t>жұмысы сәйкес </a:t>
            </a:r>
            <a:r>
              <a:rPr lang="ru-RU" dirty="0" err="1" smtClean="0"/>
              <a:t>айқындалған </a:t>
            </a:r>
            <a:r>
              <a:rPr lang="ru-RU" dirty="0" smtClean="0"/>
              <a:t>6 </a:t>
            </a:r>
            <a:r>
              <a:rPr lang="ru-RU" dirty="0" err="1" smtClean="0"/>
              <a:t>негізгі</a:t>
            </a:r>
            <a:r>
              <a:rPr lang="ru-RU" dirty="0" smtClean="0"/>
              <a:t> 6 </a:t>
            </a:r>
            <a:r>
              <a:rPr lang="ru-RU" dirty="0" err="1" smtClean="0"/>
              <a:t>құндылық негізінде</a:t>
            </a:r>
            <a:r>
              <a:rPr lang="ru-RU" dirty="0" smtClean="0"/>
              <a:t> </a:t>
            </a:r>
            <a:r>
              <a:rPr lang="ru-RU" dirty="0" err="1" smtClean="0"/>
              <a:t>ұйымдастырылады</a:t>
            </a:r>
            <a:r>
              <a:rPr lang="ru-RU" dirty="0" smtClean="0"/>
              <a:t>. </a:t>
            </a:r>
            <a:r>
              <a:rPr lang="ru-RU" dirty="0" err="1" smtClean="0"/>
              <a:t>Бағдарлама мазмұнына сәйкес </a:t>
            </a:r>
            <a:r>
              <a:rPr lang="ru-RU" dirty="0" smtClean="0"/>
              <a:t>ай </a:t>
            </a:r>
            <a:r>
              <a:rPr lang="ru-RU" dirty="0" err="1" smtClean="0"/>
              <a:t>сайын</a:t>
            </a:r>
            <a:r>
              <a:rPr lang="ru-RU" dirty="0" smtClean="0"/>
              <a:t> </a:t>
            </a:r>
            <a:r>
              <a:rPr lang="ru-RU" dirty="0" err="1" smtClean="0"/>
              <a:t>өткізілетін тұрақты іс-шаралар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494" y="180975"/>
            <a:ext cx="900350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.Жаңа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МЖМББС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ұйымдастырылады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Объект 2"/>
          <p:cNvSpPr>
            <a:spLocks noGrp="1" noChangeArrowheads="1"/>
          </p:cNvSpPr>
          <p:nvPr>
            <p:ph idx="1"/>
          </p:nvPr>
        </p:nvSpPr>
        <p:spPr>
          <a:xfrm>
            <a:off x="5597129" y="1819274"/>
            <a:ext cx="3258740" cy="4706069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еңбекқорлық және кәсіби біліктілік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 және отаншылдық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әділдік және жауапкершілік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ынтымақ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 және тәртіп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Ақпан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жасампаздық және жаңашылдық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Наурыз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 және отаншылдық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еңбекқорлық және кәсіби біліктілік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ынтымақ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жасампаздық және жаңашылдық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 және тәртіп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 және тәртіп айы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494" y="712789"/>
            <a:ext cx="2845594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қазынасы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үзіліс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тын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асық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тоғызқұмалақ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бес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638" y="1955800"/>
            <a:ext cx="2845594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Өнегелі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минут» –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баласымен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адамгер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шілік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</a:t>
            </a:r>
            <a:endParaRPr lang="x-none" sz="1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494" y="3073400"/>
            <a:ext cx="2845594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улықтар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парақшалар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суды,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(су, энергия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266" y="4821239"/>
            <a:ext cx="2581275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күмбірі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қоңыраудың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үзіліс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21832" y="708025"/>
            <a:ext cx="2045494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Қазақстаным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аптасының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лар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Әнұранын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73304" y="708025"/>
            <a:ext cx="3530203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Аптаның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дәйексөздері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ұйымның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кетінің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лейтмотиві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мақал-мәтелдер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нақыл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даналығы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тұлғалардың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ұлағатты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14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98019" y="2348880"/>
            <a:ext cx="2333625" cy="22775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лысы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зерделеу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лардың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сағаты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98019" y="4581128"/>
            <a:ext cx="2333625" cy="1600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нез-құлық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салауатты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endParaRPr lang="x-non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: вниз 22"/>
          <p:cNvSpPr/>
          <p:nvPr/>
        </p:nvSpPr>
        <p:spPr>
          <a:xfrm>
            <a:off x="1440656" y="1666875"/>
            <a:ext cx="147638" cy="254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24" name="Стрелка: вниз 23"/>
          <p:cNvSpPr/>
          <p:nvPr/>
        </p:nvSpPr>
        <p:spPr>
          <a:xfrm>
            <a:off x="1437085" y="2751138"/>
            <a:ext cx="147638" cy="254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25" name="Стрелка: вниз 24"/>
          <p:cNvSpPr/>
          <p:nvPr/>
        </p:nvSpPr>
        <p:spPr>
          <a:xfrm>
            <a:off x="1403747" y="4524375"/>
            <a:ext cx="147638" cy="25558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26" name="Стрелка: вниз 25"/>
          <p:cNvSpPr/>
          <p:nvPr/>
        </p:nvSpPr>
        <p:spPr>
          <a:xfrm rot="16200000">
            <a:off x="3021013" y="1133475"/>
            <a:ext cx="196850" cy="1905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pic>
        <p:nvPicPr>
          <p:cNvPr id="3088" name="Рисунок 2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267325" y="1076326"/>
            <a:ext cx="205979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Стрелка: вниз 27"/>
          <p:cNvSpPr/>
          <p:nvPr/>
        </p:nvSpPr>
        <p:spPr>
          <a:xfrm rot="16200000">
            <a:off x="3021013" y="2300288"/>
            <a:ext cx="196850" cy="1905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29" name="Стрелка: вниз 28"/>
          <p:cNvSpPr/>
          <p:nvPr/>
        </p:nvSpPr>
        <p:spPr>
          <a:xfrm rot="16200000">
            <a:off x="3004344" y="3779838"/>
            <a:ext cx="196850" cy="1905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 асырылуға ұсынылған жобалар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«Қамқор»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жобаларды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 асыру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құндылықтарды дәріптеу.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«Еңбегі адал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өрен»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 әртүрлі мамандыққа деген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 зығушылығын арттыру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еңбекқорлық идеясы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құндылықтарды дәріптеу.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Шабыт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 шығармашылық әлеуетін ашу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құн дылықтарды дәріптеу.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«Ұшқыр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дағдыларды дамыту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тақырыптық талқылау арқылы құндылықтарды дәріптеу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жобалар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конкурсы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құндылықтар 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дәріптеу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 және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 қы зығушылықты қалыптастыру.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«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 және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 қызығушылықты қалып тастыру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5053" y="93664"/>
            <a:ext cx="8548688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«ДОСБОЛ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LIKE»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 ЕНДІРУ ТУРАЛЫ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Жобаның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Республикасындағы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кешенді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жүйені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1400" dirty="0"/>
          </a:p>
        </p:txBody>
      </p:sp>
      <p:sp>
        <p:nvSpPr>
          <p:cNvPr id="7" name="Стрелка: вниз 6"/>
          <p:cNvSpPr/>
          <p:nvPr/>
        </p:nvSpPr>
        <p:spPr>
          <a:xfrm>
            <a:off x="4055269" y="1336676"/>
            <a:ext cx="225029" cy="561975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170260" y="1658939"/>
            <a:ext cx="3630215" cy="7381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172641" y="2651125"/>
            <a:ext cx="3627834" cy="573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196454" y="3414714"/>
            <a:ext cx="3627834" cy="7381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Қақтығыс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бейнебақылау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196454" y="4392613"/>
            <a:ext cx="3627834" cy="6588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ұжымға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семинарларын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/>
          <p:cNvSpPr/>
          <p:nvPr/>
        </p:nvSpPr>
        <p:spPr>
          <a:xfrm>
            <a:off x="196454" y="5267326"/>
            <a:ext cx="3627834" cy="6588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196454" y="6107114"/>
            <a:ext cx="3627834" cy="6572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Әлеуметтік-психологиялық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ахуалды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/>
          <p:cNvSpPr/>
          <p:nvPr/>
        </p:nvSpPr>
        <p:spPr>
          <a:xfrm>
            <a:off x="4527948" y="1658939"/>
            <a:ext cx="4396978" cy="7381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endParaRPr lang="x-none" sz="1600" dirty="0"/>
          </a:p>
        </p:txBody>
      </p:sp>
      <p:sp>
        <p:nvSpPr>
          <p:cNvPr id="16" name="Прямоугольник: скругленные углы 15"/>
          <p:cNvSpPr/>
          <p:nvPr/>
        </p:nvSpPr>
        <p:spPr>
          <a:xfrm>
            <a:off x="4527947" y="2636838"/>
            <a:ext cx="4419600" cy="5651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: скругленные углы 16"/>
          <p:cNvSpPr/>
          <p:nvPr/>
        </p:nvSpPr>
        <p:spPr>
          <a:xfrm>
            <a:off x="4537473" y="4425950"/>
            <a:ext cx="4387453" cy="5984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ППҚО-да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/>
          <p:cNvSpPr/>
          <p:nvPr/>
        </p:nvSpPr>
        <p:spPr>
          <a:xfrm>
            <a:off x="4527947" y="3470275"/>
            <a:ext cx="4419600" cy="6873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теллектін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: скругленные углы 18"/>
          <p:cNvSpPr/>
          <p:nvPr/>
        </p:nvSpPr>
        <p:spPr>
          <a:xfrm>
            <a:off x="4527947" y="5267325"/>
            <a:ext cx="4419600" cy="6873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0"/>
              </a:spcBef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ахуалға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: скругленные углы 21"/>
          <p:cNvSpPr/>
          <p:nvPr/>
        </p:nvSpPr>
        <p:spPr>
          <a:xfrm>
            <a:off x="4572000" y="6135689"/>
            <a:ext cx="4401741" cy="600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https://orken-instituty.kz/ru/dashboard/main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endParaRPr lang="x-none" altLang="x-non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x-none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527697" y="931864"/>
            <a:ext cx="328017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асырудың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қадамдары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x-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11125"/>
            <a:ext cx="6912768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ұсынымдар</a:t>
            </a:r>
            <a:endParaRPr lang="x-none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639764"/>
            <a:ext cx="65527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!». </a:t>
            </a:r>
            <a:endParaRPr lang="x-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17244" y="1165226"/>
            <a:ext cx="4432697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2407" y="1169988"/>
            <a:ext cx="4657625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жылында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бағдарламасының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аясындағы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дәріптеуге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көлемінде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дарытуға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беруі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endParaRPr lang="x-none" sz="16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35" y="2462213"/>
            <a:ext cx="4570809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диалог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ұнаған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Заманауи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презентация,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бейнематериалдар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интеллект).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2554288"/>
            <a:ext cx="457081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Челленджтің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интервью-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челленджін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2-4-сынып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естеліктері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5-8-сынып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9-11-сынып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Арманым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49516" y="2124075"/>
            <a:ext cx="227528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dirty="0"/>
          </a:p>
        </p:txBody>
      </p:sp>
      <p:sp>
        <p:nvSpPr>
          <p:cNvPr id="23" name="TextBox 22"/>
          <p:cNvSpPr txBox="1"/>
          <p:nvPr/>
        </p:nvSpPr>
        <p:spPr>
          <a:xfrm>
            <a:off x="946548" y="5522913"/>
            <a:ext cx="7179469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Бейнероликтерді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17.00 – 21.00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Bilim_quni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#Mektebim_meirim_mekeni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хештегтерін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ұсынылады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8978</Words>
  <Application>WPS Presentation</Application>
  <PresentationFormat>Экран (4:3)</PresentationFormat>
  <Paragraphs>141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Arial</vt:lpstr>
      <vt:lpstr>Lato Light</vt:lpstr>
      <vt:lpstr>Segoe Print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ABC1</dc:creator>
  <cp:lastModifiedBy>WPS_1710133022</cp:lastModifiedBy>
  <cp:revision>19</cp:revision>
  <dcterms:created xsi:type="dcterms:W3CDTF">2025-08-19T16:38:00Z</dcterms:created>
  <dcterms:modified xsi:type="dcterms:W3CDTF">2025-08-27T09:28:29Z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5D5D7C51A75C464A90AE848E36750E21_13</vt:lpwstr>
  </property>
  <property fmtid="{D5CDD505-2E9C-101B-9397-08002B2CF9AE}" pid="3" name="KSOProductBuildVer">
    <vt:lpwstr>1049-12.2.0.22530</vt:lpwstr>
  </property>
</Properties>
</file>